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6" r:id="rId4"/>
    <p:sldId id="268" r:id="rId5"/>
    <p:sldId id="269" r:id="rId6"/>
    <p:sldId id="270" r:id="rId7"/>
    <p:sldId id="281" r:id="rId8"/>
    <p:sldId id="278" r:id="rId9"/>
    <p:sldId id="271" r:id="rId10"/>
    <p:sldId id="276" r:id="rId11"/>
    <p:sldId id="272" r:id="rId12"/>
    <p:sldId id="274" r:id="rId13"/>
    <p:sldId id="273" r:id="rId14"/>
    <p:sldId id="275" r:id="rId15"/>
    <p:sldId id="277" r:id="rId16"/>
    <p:sldId id="279" r:id="rId17"/>
    <p:sldId id="280" r:id="rId18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A9A"/>
    <a:srgbClr val="66FFFF"/>
    <a:srgbClr val="FF0080"/>
    <a:srgbClr val="66FF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9BFD-1EB6-004C-A48C-F75497F6503F}" type="datetimeFigureOut">
              <a:rPr lang="nl-NL" smtClean="0"/>
              <a:t>20-09-2020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B864-82DF-C748-81E9-7C1EFCD44F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97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9BFD-1EB6-004C-A48C-F75497F6503F}" type="datetimeFigureOut">
              <a:rPr lang="nl-NL" smtClean="0"/>
              <a:t>20-09-2020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B864-82DF-C748-81E9-7C1EFCD44F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679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9BFD-1EB6-004C-A48C-F75497F6503F}" type="datetimeFigureOut">
              <a:rPr lang="nl-NL" smtClean="0"/>
              <a:t>20-09-2020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B864-82DF-C748-81E9-7C1EFCD44F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68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9BFD-1EB6-004C-A48C-F75497F6503F}" type="datetimeFigureOut">
              <a:rPr lang="nl-NL" smtClean="0"/>
              <a:t>20-09-2020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B864-82DF-C748-81E9-7C1EFCD44F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4733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9BFD-1EB6-004C-A48C-F75497F6503F}" type="datetimeFigureOut">
              <a:rPr lang="nl-NL" smtClean="0"/>
              <a:t>20-09-2020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B864-82DF-C748-81E9-7C1EFCD44F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029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9BFD-1EB6-004C-A48C-F75497F6503F}" type="datetimeFigureOut">
              <a:rPr lang="nl-NL" smtClean="0"/>
              <a:t>20-09-2020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B864-82DF-C748-81E9-7C1EFCD44F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331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9BFD-1EB6-004C-A48C-F75497F6503F}" type="datetimeFigureOut">
              <a:rPr lang="nl-NL" smtClean="0"/>
              <a:t>20-09-2020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B864-82DF-C748-81E9-7C1EFCD44F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160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9BFD-1EB6-004C-A48C-F75497F6503F}" type="datetimeFigureOut">
              <a:rPr lang="nl-NL" smtClean="0"/>
              <a:t>20-09-2020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B864-82DF-C748-81E9-7C1EFCD44F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880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9BFD-1EB6-004C-A48C-F75497F6503F}" type="datetimeFigureOut">
              <a:rPr lang="nl-NL" smtClean="0"/>
              <a:t>20-09-2020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B864-82DF-C748-81E9-7C1EFCD44F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732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9BFD-1EB6-004C-A48C-F75497F6503F}" type="datetimeFigureOut">
              <a:rPr lang="nl-NL" smtClean="0"/>
              <a:t>20-09-2020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B864-82DF-C748-81E9-7C1EFCD44F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544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E9BFD-1EB6-004C-A48C-F75497F6503F}" type="datetimeFigureOut">
              <a:rPr lang="nl-NL" smtClean="0"/>
              <a:t>20-09-2020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AB864-82DF-C748-81E9-7C1EFCD44F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54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E9BFD-1EB6-004C-A48C-F75497F6503F}" type="datetimeFigureOut">
              <a:rPr lang="nl-NL" smtClean="0"/>
              <a:t>20-09-2020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AB864-82DF-C748-81E9-7C1EFCD44F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19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" TargetMode="Externa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nti.com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96072"/>
            <a:ext cx="7772400" cy="1470025"/>
          </a:xfrm>
          <a:ln w="57150" cmpd="sng">
            <a:solidFill>
              <a:srgbClr val="426A9A"/>
            </a:solidFill>
          </a:ln>
        </p:spPr>
        <p:txBody>
          <a:bodyPr/>
          <a:lstStyle/>
          <a:p>
            <a:r>
              <a:rPr lang="nl-NL" dirty="0">
                <a:solidFill>
                  <a:srgbClr val="800000"/>
                </a:solidFill>
              </a:rPr>
              <a:t>KUA 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579616"/>
            <a:ext cx="6400800" cy="1077547"/>
          </a:xfrm>
          <a:ln>
            <a:solidFill>
              <a:srgbClr val="426A9A"/>
            </a:solidFill>
          </a:ln>
        </p:spPr>
        <p:txBody>
          <a:bodyPr>
            <a:normAutofit/>
          </a:bodyPr>
          <a:lstStyle/>
          <a:p>
            <a:r>
              <a:rPr lang="nl-NL" sz="2800" dirty="0"/>
              <a:t>ABSTRACT EXPRESSIONISME</a:t>
            </a:r>
          </a:p>
          <a:p>
            <a:r>
              <a:rPr lang="nl-NL" sz="2800" dirty="0"/>
              <a:t>MASSACULTUUR – POP ART </a:t>
            </a:r>
          </a:p>
        </p:txBody>
      </p:sp>
    </p:spTree>
    <p:extLst>
      <p:ext uri="{BB962C8B-B14F-4D97-AF65-F5344CB8AC3E}">
        <p14:creationId xmlns:p14="http://schemas.microsoft.com/office/powerpoint/2010/main" val="418298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chermafbeelding 2020-09-16 om 17.24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909" y="0"/>
            <a:ext cx="5745714" cy="2940392"/>
          </a:xfrm>
          <a:prstGeom prst="rect">
            <a:avLst/>
          </a:prstGeom>
        </p:spPr>
      </p:pic>
      <p:pic>
        <p:nvPicPr>
          <p:cNvPr id="6" name="Afbeelding 5" descr="Schermafbeelding 2020-09-16 om 17.21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909" y="2329100"/>
            <a:ext cx="5745714" cy="2355386"/>
          </a:xfrm>
          <a:prstGeom prst="rect">
            <a:avLst/>
          </a:prstGeom>
        </p:spPr>
      </p:pic>
      <p:pic>
        <p:nvPicPr>
          <p:cNvPr id="7" name="Afbeelding 6" descr="Schermafbeelding 2020-09-16 om 17.22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909" y="4460372"/>
            <a:ext cx="5741933" cy="240097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99188" y="2600333"/>
            <a:ext cx="3172638" cy="1107996"/>
          </a:xfrm>
          <a:prstGeom prst="rect">
            <a:avLst/>
          </a:prstGeom>
          <a:noFill/>
          <a:ln w="57150" cmpd="sng">
            <a:solidFill>
              <a:srgbClr val="426A9A"/>
            </a:solidFill>
          </a:ln>
        </p:spPr>
        <p:txBody>
          <a:bodyPr wrap="none" rtlCol="0">
            <a:spAutoFit/>
          </a:bodyPr>
          <a:lstStyle/>
          <a:p>
            <a:r>
              <a:rPr lang="nl-NL" sz="6600" dirty="0">
                <a:solidFill>
                  <a:srgbClr val="800000"/>
                </a:solidFill>
              </a:rPr>
              <a:t>POP ART</a:t>
            </a:r>
          </a:p>
        </p:txBody>
      </p:sp>
    </p:spTree>
    <p:extLst>
      <p:ext uri="{BB962C8B-B14F-4D97-AF65-F5344CB8AC3E}">
        <p14:creationId xmlns:p14="http://schemas.microsoft.com/office/powerpoint/2010/main" val="1932933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4655" y="1176343"/>
            <a:ext cx="3548913" cy="1180334"/>
          </a:xfrm>
          <a:ln>
            <a:solidFill>
              <a:srgbClr val="426A9A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l-NL" sz="2200" dirty="0"/>
              <a:t>Engeland &amp; Amerika – 1960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Groei Amusementssector &amp; Welvaart 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896765"/>
            <a:ext cx="3776483" cy="2192158"/>
          </a:xfrm>
          <a:ln w="57150" cmpd="sng">
            <a:solidFill>
              <a:srgbClr val="426A9A"/>
            </a:solidFill>
          </a:ln>
        </p:spPr>
        <p:txBody>
          <a:bodyPr/>
          <a:lstStyle/>
          <a:p>
            <a:r>
              <a:rPr lang="nl-NL" sz="6600" dirty="0">
                <a:solidFill>
                  <a:srgbClr val="800000"/>
                </a:solidFill>
              </a:rPr>
              <a:t>ONSTAAN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224655" y="3627258"/>
            <a:ext cx="3400091" cy="923330"/>
          </a:xfrm>
          <a:prstGeom prst="rect">
            <a:avLst/>
          </a:prstGeom>
          <a:noFill/>
          <a:ln>
            <a:solidFill>
              <a:srgbClr val="426A9A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Herkenbare beeldtaal en niet ingewikkeld te begrijpen voor het grotere publiek </a:t>
            </a:r>
          </a:p>
        </p:txBody>
      </p:sp>
      <p:cxnSp>
        <p:nvCxnSpPr>
          <p:cNvPr id="7" name="Rechte verbindingslijn 6"/>
          <p:cNvCxnSpPr>
            <a:stCxn id="4" idx="3"/>
            <a:endCxn id="3" idx="1"/>
          </p:cNvCxnSpPr>
          <p:nvPr/>
        </p:nvCxnSpPr>
        <p:spPr>
          <a:xfrm flipV="1">
            <a:off x="4233683" y="1766510"/>
            <a:ext cx="990972" cy="12263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stCxn id="4" idx="3"/>
            <a:endCxn id="5" idx="1"/>
          </p:cNvCxnSpPr>
          <p:nvPr/>
        </p:nvCxnSpPr>
        <p:spPr>
          <a:xfrm>
            <a:off x="4233683" y="2992844"/>
            <a:ext cx="990972" cy="10960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527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939267" y="544255"/>
            <a:ext cx="3667573" cy="5714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Hergebruik van beeld </a:t>
            </a:r>
          </a:p>
          <a:p>
            <a:pPr marL="0" indent="0">
              <a:buNone/>
            </a:pPr>
            <a:r>
              <a:rPr lang="nl-NL" sz="1400" dirty="0"/>
              <a:t>Vergroting – herhaling –kopieren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Beelden de massamedia </a:t>
            </a:r>
          </a:p>
          <a:p>
            <a:pPr marL="0" indent="0">
              <a:buNone/>
            </a:pPr>
            <a:r>
              <a:rPr lang="nl-NL" sz="1200" dirty="0"/>
              <a:t>televisie – radio – popmuziek – films. </a:t>
            </a:r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r>
              <a:rPr lang="nl-NL" sz="2000" dirty="0"/>
              <a:t>De dagelijkse thematieken kwamen aan bod in de werken</a:t>
            </a:r>
          </a:p>
          <a:p>
            <a:pPr marL="0" indent="0">
              <a:buNone/>
            </a:pPr>
            <a:r>
              <a:rPr lang="nl-NL" sz="1100" b="1" dirty="0" err="1"/>
              <a:t>Campbell’s</a:t>
            </a:r>
            <a:r>
              <a:rPr lang="nl-NL" sz="1100" b="1" dirty="0"/>
              <a:t>  </a:t>
            </a:r>
            <a:r>
              <a:rPr lang="nl-NL" sz="1100" b="1" dirty="0" err="1"/>
              <a:t>Soup</a:t>
            </a:r>
            <a:r>
              <a:rPr lang="nl-NL" sz="1100" b="1" dirty="0"/>
              <a:t> </a:t>
            </a:r>
            <a:r>
              <a:rPr lang="nl-NL" sz="1100" b="1" dirty="0" err="1"/>
              <a:t>Cans</a:t>
            </a:r>
            <a:r>
              <a:rPr lang="nl-NL" sz="1100" b="1" dirty="0"/>
              <a:t> -  Andy Warhol </a:t>
            </a:r>
            <a:r>
              <a:rPr lang="nl-NL" sz="1600" b="1" dirty="0"/>
              <a:t>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Geen lastig verhaal erachter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60011" y="2629439"/>
            <a:ext cx="2386042" cy="1482715"/>
          </a:xfrm>
          <a:ln w="57150" cmpd="sng">
            <a:solidFill>
              <a:srgbClr val="426A9A"/>
            </a:solidFill>
          </a:ln>
        </p:spPr>
        <p:txBody>
          <a:bodyPr>
            <a:normAutofit/>
          </a:bodyPr>
          <a:lstStyle/>
          <a:p>
            <a:r>
              <a:rPr lang="nl-NL" sz="3200" dirty="0">
                <a:solidFill>
                  <a:srgbClr val="800000"/>
                </a:solidFill>
              </a:rPr>
              <a:t>KENMERKEN STROMING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029988" y="2514979"/>
            <a:ext cx="3576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Untitled (I shop,  </a:t>
            </a:r>
            <a:r>
              <a:rPr lang="nl-NL" sz="1100" b="1" dirty="0" err="1"/>
              <a:t>therefore</a:t>
            </a:r>
            <a:r>
              <a:rPr lang="nl-NL" sz="1100" b="1" dirty="0"/>
              <a:t> I am) - Barbara Kruger, 1987</a:t>
            </a:r>
          </a:p>
          <a:p>
            <a:endParaRPr lang="nl-NL" sz="11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3029988" y="1218620"/>
            <a:ext cx="25342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b="1" dirty="0"/>
              <a:t>Flowers  - Andy Warhol - 1970 </a:t>
            </a:r>
          </a:p>
          <a:p>
            <a:endParaRPr lang="nl-NL" dirty="0"/>
          </a:p>
        </p:txBody>
      </p:sp>
      <p:pic>
        <p:nvPicPr>
          <p:cNvPr id="7" name="Afbeelding 6" descr="cri_00000031824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9864" y="4112154"/>
            <a:ext cx="1274615" cy="1058151"/>
          </a:xfrm>
          <a:prstGeom prst="rect">
            <a:avLst/>
          </a:prstGeom>
        </p:spPr>
      </p:pic>
      <p:pic>
        <p:nvPicPr>
          <p:cNvPr id="8" name="Afbeelding 7" descr="Schermafbeelding 2020-09-16 om 16.31.0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864" y="2478072"/>
            <a:ext cx="1231444" cy="1227642"/>
          </a:xfrm>
          <a:prstGeom prst="rect">
            <a:avLst/>
          </a:prstGeom>
        </p:spPr>
      </p:pic>
      <p:pic>
        <p:nvPicPr>
          <p:cNvPr id="9" name="Afbeelding 8" descr="Schermafbeelding 2020-09-16 om 16.33.2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864" y="734532"/>
            <a:ext cx="1231444" cy="1191741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2939267" y="395672"/>
            <a:ext cx="3667573" cy="5696968"/>
          </a:xfrm>
          <a:prstGeom prst="rect">
            <a:avLst/>
          </a:prstGeom>
          <a:noFill/>
          <a:ln w="57150" cmpd="sng">
            <a:solidFill>
              <a:srgbClr val="426A9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11"/>
          <p:cNvCxnSpPr>
            <a:stCxn id="4" idx="3"/>
          </p:cNvCxnSpPr>
          <p:nvPr/>
        </p:nvCxnSpPr>
        <p:spPr>
          <a:xfrm flipV="1">
            <a:off x="2646053" y="1330403"/>
            <a:ext cx="293214" cy="20403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>
            <a:stCxn id="4" idx="3"/>
          </p:cNvCxnSpPr>
          <p:nvPr/>
        </p:nvCxnSpPr>
        <p:spPr>
          <a:xfrm>
            <a:off x="2646053" y="3370797"/>
            <a:ext cx="293214" cy="23741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>
            <a:stCxn id="4" idx="3"/>
          </p:cNvCxnSpPr>
          <p:nvPr/>
        </p:nvCxnSpPr>
        <p:spPr>
          <a:xfrm flipV="1">
            <a:off x="2646053" y="2839964"/>
            <a:ext cx="293214" cy="530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>
            <a:stCxn id="4" idx="3"/>
          </p:cNvCxnSpPr>
          <p:nvPr/>
        </p:nvCxnSpPr>
        <p:spPr>
          <a:xfrm>
            <a:off x="2646053" y="3370797"/>
            <a:ext cx="293214" cy="7413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59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60011" y="2629439"/>
            <a:ext cx="2386042" cy="1482715"/>
          </a:xfrm>
          <a:ln w="57150" cmpd="sng">
            <a:solidFill>
              <a:srgbClr val="426A9A"/>
            </a:solidFill>
          </a:ln>
        </p:spPr>
        <p:txBody>
          <a:bodyPr>
            <a:normAutofit lnSpcReduction="10000"/>
          </a:bodyPr>
          <a:lstStyle/>
          <a:p>
            <a:r>
              <a:rPr lang="nl-NL" sz="3200" dirty="0">
                <a:solidFill>
                  <a:srgbClr val="800000"/>
                </a:solidFill>
              </a:rPr>
              <a:t>MANIEREN VAN WERKEN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129902" y="1244444"/>
            <a:ext cx="1874916" cy="1200328"/>
          </a:xfrm>
          <a:prstGeom prst="rect">
            <a:avLst/>
          </a:prstGeom>
          <a:noFill/>
          <a:ln>
            <a:solidFill>
              <a:srgbClr val="426A9A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/>
              <a:t>Ready Made</a:t>
            </a:r>
            <a:r>
              <a:rPr lang="nl-NL" sz="2400" dirty="0"/>
              <a:t>: </a:t>
            </a:r>
          </a:p>
          <a:p>
            <a:r>
              <a:rPr lang="nl-NL" sz="1600" dirty="0"/>
              <a:t>Kant en klare voorwerpen in een werk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129903" y="4575242"/>
            <a:ext cx="1874915" cy="1477328"/>
          </a:xfrm>
          <a:prstGeom prst="rect">
            <a:avLst/>
          </a:prstGeom>
          <a:noFill/>
          <a:ln>
            <a:solidFill>
              <a:srgbClr val="426A9A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/>
              <a:t>Combine </a:t>
            </a:r>
            <a:r>
              <a:rPr lang="nl-NL" sz="2400" b="1" dirty="0" err="1"/>
              <a:t>Painting</a:t>
            </a:r>
            <a:r>
              <a:rPr lang="nl-NL" sz="2400" b="1" dirty="0"/>
              <a:t>:</a:t>
            </a:r>
          </a:p>
          <a:p>
            <a:r>
              <a:rPr lang="nl-NL" sz="1400" dirty="0"/>
              <a:t>Schilderen </a:t>
            </a:r>
          </a:p>
          <a:p>
            <a:r>
              <a:rPr lang="nl-NL" sz="1400" dirty="0" err="1"/>
              <a:t>Collageren</a:t>
            </a:r>
            <a:endParaRPr lang="nl-NL" sz="1400" dirty="0"/>
          </a:p>
          <a:p>
            <a:r>
              <a:rPr lang="nl-NL" sz="1400" dirty="0"/>
              <a:t>Voorwerpen  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122483" y="4893536"/>
            <a:ext cx="1058421" cy="830997"/>
          </a:xfrm>
          <a:prstGeom prst="rect">
            <a:avLst/>
          </a:prstGeom>
          <a:noFill/>
          <a:ln>
            <a:solidFill>
              <a:srgbClr val="426A9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Robert </a:t>
            </a:r>
            <a:r>
              <a:rPr lang="nl-NL" sz="1200" dirty="0" err="1"/>
              <a:t>Rauschenberg</a:t>
            </a:r>
            <a:endParaRPr lang="nl-NL" sz="1200" dirty="0"/>
          </a:p>
          <a:p>
            <a:pPr algn="ctr"/>
            <a:r>
              <a:rPr lang="nl-NL" sz="1200" dirty="0" err="1"/>
              <a:t>Dylaby</a:t>
            </a:r>
            <a:r>
              <a:rPr lang="nl-NL" sz="1200" dirty="0"/>
              <a:t>, 1962</a:t>
            </a:r>
          </a:p>
          <a:p>
            <a:r>
              <a:rPr lang="nl-NL" sz="1200" dirty="0"/>
              <a:t> 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5122483" y="1623331"/>
            <a:ext cx="1058421" cy="830997"/>
          </a:xfrm>
          <a:prstGeom prst="rect">
            <a:avLst/>
          </a:prstGeom>
          <a:noFill/>
          <a:ln>
            <a:solidFill>
              <a:srgbClr val="426A9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Marcel </a:t>
            </a:r>
            <a:r>
              <a:rPr lang="nl-NL" sz="1200" dirty="0" err="1"/>
              <a:t>Duchamp</a:t>
            </a:r>
            <a:r>
              <a:rPr lang="nl-NL" sz="1200" dirty="0"/>
              <a:t>,</a:t>
            </a:r>
          </a:p>
          <a:p>
            <a:pPr algn="ctr"/>
            <a:r>
              <a:rPr lang="nl-NL" sz="1200" dirty="0" err="1"/>
              <a:t>Fountain</a:t>
            </a:r>
            <a:r>
              <a:rPr lang="nl-NL" sz="1200" dirty="0"/>
              <a:t>, 1917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129903" y="2629439"/>
            <a:ext cx="1874915" cy="1692771"/>
          </a:xfrm>
          <a:prstGeom prst="rect">
            <a:avLst/>
          </a:prstGeom>
          <a:noFill/>
          <a:ln>
            <a:solidFill>
              <a:srgbClr val="426A9A"/>
            </a:solidFill>
          </a:ln>
        </p:spPr>
        <p:txBody>
          <a:bodyPr wrap="square" rtlCol="0">
            <a:spAutoFit/>
          </a:bodyPr>
          <a:lstStyle/>
          <a:p>
            <a:r>
              <a:rPr lang="nl-NL" sz="2400" b="1" dirty="0"/>
              <a:t>Assemblage</a:t>
            </a:r>
            <a:r>
              <a:rPr lang="nl-NL" b="1" dirty="0"/>
              <a:t>:</a:t>
            </a:r>
          </a:p>
          <a:p>
            <a:r>
              <a:rPr lang="nl-NL" sz="1600" dirty="0"/>
              <a:t>Compositie van driedimensionale voorwerpen </a:t>
            </a:r>
            <a:r>
              <a:rPr lang="nl-NL" sz="1600" dirty="0">
                <a:sym typeface="Wingdings"/>
              </a:rPr>
              <a:t> ontstaan nieuw beeld </a:t>
            </a:r>
            <a:endParaRPr lang="nl-NL" sz="1600" dirty="0"/>
          </a:p>
        </p:txBody>
      </p:sp>
      <p:sp>
        <p:nvSpPr>
          <p:cNvPr id="14" name="Tekstvak 13"/>
          <p:cNvSpPr txBox="1"/>
          <p:nvPr/>
        </p:nvSpPr>
        <p:spPr>
          <a:xfrm>
            <a:off x="5158256" y="3323725"/>
            <a:ext cx="1022648" cy="600164"/>
          </a:xfrm>
          <a:prstGeom prst="rect">
            <a:avLst/>
          </a:prstGeom>
          <a:noFill/>
          <a:ln>
            <a:solidFill>
              <a:srgbClr val="426A9A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l-NL" sz="1100" dirty="0" err="1"/>
              <a:t>Debricollage</a:t>
            </a:r>
            <a:endParaRPr lang="nl-NL" sz="1100" dirty="0"/>
          </a:p>
          <a:p>
            <a:pPr algn="ctr"/>
            <a:r>
              <a:rPr lang="nl-NL" sz="1100" dirty="0"/>
              <a:t> Jean </a:t>
            </a:r>
            <a:r>
              <a:rPr lang="nl-NL" sz="1100" dirty="0" err="1"/>
              <a:t>Tinguely</a:t>
            </a:r>
            <a:r>
              <a:rPr lang="nl-NL" sz="1100" dirty="0"/>
              <a:t>,</a:t>
            </a:r>
          </a:p>
          <a:p>
            <a:pPr algn="ctr"/>
            <a:r>
              <a:rPr lang="nl-NL" sz="1100" dirty="0"/>
              <a:t> 1970</a:t>
            </a:r>
          </a:p>
        </p:txBody>
      </p:sp>
      <p:pic>
        <p:nvPicPr>
          <p:cNvPr id="15" name="Afbeelding 14" descr="Schermafbeelding 2020-09-16 om 17.10.38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2931" y="3023643"/>
            <a:ext cx="1814894" cy="1495919"/>
          </a:xfrm>
          <a:prstGeom prst="rect">
            <a:avLst/>
          </a:prstGeom>
        </p:spPr>
      </p:pic>
      <p:pic>
        <p:nvPicPr>
          <p:cNvPr id="16" name="Afbeelding 15" descr="Schermafbeelding 2020-09-16 om 17.11.14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2931" y="857578"/>
            <a:ext cx="1817733" cy="1818523"/>
          </a:xfrm>
          <a:prstGeom prst="rect">
            <a:avLst/>
          </a:prstGeom>
        </p:spPr>
      </p:pic>
      <p:pic>
        <p:nvPicPr>
          <p:cNvPr id="17" name="Afbeelding 16" descr="Schermafbeelding 2020-09-16 om 17.12.1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931" y="4716883"/>
            <a:ext cx="1814893" cy="1855641"/>
          </a:xfrm>
          <a:prstGeom prst="rect">
            <a:avLst/>
          </a:prstGeom>
        </p:spPr>
      </p:pic>
      <p:cxnSp>
        <p:nvCxnSpPr>
          <p:cNvPr id="19" name="Rechte verbindingslijn 18"/>
          <p:cNvCxnSpPr>
            <a:endCxn id="6" idx="1"/>
          </p:cNvCxnSpPr>
          <p:nvPr/>
        </p:nvCxnSpPr>
        <p:spPr>
          <a:xfrm flipV="1">
            <a:off x="2646053" y="1844608"/>
            <a:ext cx="483849" cy="7848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>
            <a:endCxn id="12" idx="1"/>
          </p:cNvCxnSpPr>
          <p:nvPr/>
        </p:nvCxnSpPr>
        <p:spPr>
          <a:xfrm>
            <a:off x="2646053" y="3475825"/>
            <a:ext cx="4838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>
            <a:endCxn id="7" idx="1"/>
          </p:cNvCxnSpPr>
          <p:nvPr/>
        </p:nvCxnSpPr>
        <p:spPr>
          <a:xfrm>
            <a:off x="2646053" y="4112154"/>
            <a:ext cx="483850" cy="12017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>
            <a:endCxn id="11" idx="1"/>
          </p:cNvCxnSpPr>
          <p:nvPr/>
        </p:nvCxnSpPr>
        <p:spPr>
          <a:xfrm flipV="1">
            <a:off x="5004818" y="2038830"/>
            <a:ext cx="117665" cy="322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>
            <a:stCxn id="14" idx="1"/>
          </p:cNvCxnSpPr>
          <p:nvPr/>
        </p:nvCxnSpPr>
        <p:spPr>
          <a:xfrm flipH="1">
            <a:off x="5004818" y="3623807"/>
            <a:ext cx="153438" cy="196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>
            <a:stCxn id="8" idx="1"/>
            <a:endCxn id="7" idx="3"/>
          </p:cNvCxnSpPr>
          <p:nvPr/>
        </p:nvCxnSpPr>
        <p:spPr>
          <a:xfrm flipH="1">
            <a:off x="5004818" y="5309035"/>
            <a:ext cx="117665" cy="48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565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501303" y="5835729"/>
            <a:ext cx="5998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 err="1"/>
              <a:t>Maurizo</a:t>
            </a:r>
            <a:r>
              <a:rPr lang="nl-NL" sz="2400" dirty="0"/>
              <a:t>  </a:t>
            </a:r>
            <a:r>
              <a:rPr lang="nl-NL" sz="2400" dirty="0" err="1"/>
              <a:t>Cattelan</a:t>
            </a:r>
            <a:endParaRPr lang="nl-NL" sz="2400" dirty="0"/>
          </a:p>
          <a:p>
            <a:pPr algn="ctr"/>
            <a:r>
              <a:rPr lang="nl-NL" sz="2400" dirty="0" err="1"/>
              <a:t>Comedian</a:t>
            </a:r>
            <a:r>
              <a:rPr lang="nl-NL" sz="2400" dirty="0"/>
              <a:t>, 2019</a:t>
            </a:r>
          </a:p>
        </p:txBody>
      </p:sp>
      <p:pic>
        <p:nvPicPr>
          <p:cNvPr id="6" name="Afbeelding 5" descr="Schermafbeelding 2020-09-16 om 17.27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65" y="324574"/>
            <a:ext cx="8512728" cy="530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20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568" y="2722201"/>
            <a:ext cx="3008313" cy="1162050"/>
          </a:xfrm>
          <a:ln w="57150" cmpd="sng">
            <a:solidFill>
              <a:srgbClr val="426A9A"/>
            </a:solidFill>
          </a:ln>
        </p:spPr>
        <p:txBody>
          <a:bodyPr>
            <a:noAutofit/>
          </a:bodyPr>
          <a:lstStyle/>
          <a:p>
            <a:r>
              <a:rPr lang="nl-NL" sz="3600" dirty="0">
                <a:solidFill>
                  <a:srgbClr val="800000"/>
                </a:solidFill>
              </a:rPr>
              <a:t>MENTIMETER TIJD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4801306" y="1138559"/>
            <a:ext cx="3529978" cy="5016620"/>
          </a:xfrm>
          <a:ln>
            <a:solidFill>
              <a:srgbClr val="426A9A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Pak je telefoon!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Ga naar </a:t>
            </a:r>
          </a:p>
          <a:p>
            <a:pPr marL="0" indent="0">
              <a:buNone/>
            </a:pPr>
            <a:r>
              <a:rPr lang="nl-NL" sz="2400" dirty="0">
                <a:hlinkClick r:id="rId2"/>
              </a:rPr>
              <a:t>www.menti.com</a:t>
            </a: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1800" dirty="0"/>
              <a:t>Toets de cijfercode </a:t>
            </a:r>
            <a:r>
              <a:rPr lang="nl-NL" sz="1800" dirty="0" err="1"/>
              <a:t>zometeeen</a:t>
            </a:r>
            <a:r>
              <a:rPr lang="nl-NL" sz="1800" dirty="0"/>
              <a:t> in!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Voer je naam in! </a:t>
            </a:r>
          </a:p>
          <a:p>
            <a:pPr marL="0" indent="0">
              <a:buNone/>
            </a:pPr>
            <a:endParaRPr lang="nl-NL" sz="2000" dirty="0"/>
          </a:p>
        </p:txBody>
      </p:sp>
      <p:cxnSp>
        <p:nvCxnSpPr>
          <p:cNvPr id="7" name="Rechte verbindingslijn 6"/>
          <p:cNvCxnSpPr>
            <a:stCxn id="2" idx="3"/>
          </p:cNvCxnSpPr>
          <p:nvPr/>
        </p:nvCxnSpPr>
        <p:spPr>
          <a:xfrm flipV="1">
            <a:off x="3888881" y="3295771"/>
            <a:ext cx="912425" cy="74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664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920" y="1547521"/>
            <a:ext cx="3008313" cy="3297892"/>
          </a:xfrm>
          <a:ln w="57150" cmpd="sng">
            <a:solidFill>
              <a:srgbClr val="4F81BD"/>
            </a:solidFill>
          </a:ln>
        </p:spPr>
        <p:txBody>
          <a:bodyPr>
            <a:noAutofit/>
          </a:bodyPr>
          <a:lstStyle/>
          <a:p>
            <a:r>
              <a:rPr lang="nl-NL" sz="3600" dirty="0">
                <a:solidFill>
                  <a:srgbClr val="800000"/>
                </a:solidFill>
              </a:rPr>
              <a:t>ANDY WARHOL</a:t>
            </a:r>
            <a:br>
              <a:rPr lang="nl-NL" sz="3600" dirty="0">
                <a:solidFill>
                  <a:srgbClr val="800000"/>
                </a:solidFill>
              </a:rPr>
            </a:br>
            <a:br>
              <a:rPr lang="nl-NL" sz="3600" dirty="0">
                <a:solidFill>
                  <a:srgbClr val="800000"/>
                </a:solidFill>
              </a:rPr>
            </a:br>
            <a:r>
              <a:rPr lang="nl-NL" sz="3600" dirty="0">
                <a:solidFill>
                  <a:srgbClr val="800000"/>
                </a:solidFill>
              </a:rPr>
              <a:t>Campbell’s Soup Can</a:t>
            </a:r>
            <a:br>
              <a:rPr lang="nl-NL" sz="3600" dirty="0">
                <a:solidFill>
                  <a:srgbClr val="800000"/>
                </a:solidFill>
              </a:rPr>
            </a:br>
            <a:endParaRPr lang="nl-NL" sz="3600" dirty="0">
              <a:solidFill>
                <a:srgbClr val="800000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261239" y="6005033"/>
            <a:ext cx="5111750" cy="5853113"/>
          </a:xfrm>
        </p:spPr>
        <p:txBody>
          <a:bodyPr>
            <a:normAutofit/>
          </a:bodyPr>
          <a:lstStyle/>
          <a:p>
            <a:r>
              <a:rPr lang="nl-NL" sz="2000" dirty="0"/>
              <a:t>https://</a:t>
            </a:r>
            <a:r>
              <a:rPr lang="nl-NL" sz="2000" dirty="0" err="1"/>
              <a:t>www.youtube.com</a:t>
            </a:r>
            <a:r>
              <a:rPr lang="nl-NL" sz="2000" dirty="0"/>
              <a:t>/</a:t>
            </a:r>
            <a:r>
              <a:rPr lang="nl-NL" sz="2000" dirty="0" err="1"/>
              <a:t>watch?v</a:t>
            </a:r>
            <a:r>
              <a:rPr lang="nl-NL" sz="2000" dirty="0"/>
              <a:t>=SdbOrNLcC0I&amp;feature=</a:t>
            </a:r>
            <a:r>
              <a:rPr lang="nl-NL" sz="2000" dirty="0" err="1"/>
              <a:t>youtu.be</a:t>
            </a:r>
            <a:endParaRPr lang="nl-NL" sz="2000" dirty="0"/>
          </a:p>
        </p:txBody>
      </p:sp>
      <p:pic>
        <p:nvPicPr>
          <p:cNvPr id="7" name="Afbeelding 6" descr="cri_00000031824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1233" y="1508873"/>
            <a:ext cx="5672767" cy="340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10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42290" y="1382594"/>
            <a:ext cx="3372204" cy="1960636"/>
          </a:xfrm>
          <a:ln w="57150" cmpd="sng">
            <a:solidFill>
              <a:srgbClr val="4F81BD"/>
            </a:solidFill>
          </a:ln>
        </p:spPr>
        <p:txBody>
          <a:bodyPr>
            <a:noAutofit/>
          </a:bodyPr>
          <a:lstStyle/>
          <a:p>
            <a:r>
              <a:rPr lang="nl-NL" sz="6600" dirty="0">
                <a:solidFill>
                  <a:srgbClr val="800000"/>
                </a:solidFill>
              </a:rPr>
              <a:t>EINDE </a:t>
            </a:r>
            <a:br>
              <a:rPr lang="nl-NL" sz="6600" dirty="0">
                <a:solidFill>
                  <a:srgbClr val="800000"/>
                </a:solidFill>
              </a:rPr>
            </a:br>
            <a:endParaRPr lang="nl-NL" sz="6600" dirty="0">
              <a:solidFill>
                <a:srgbClr val="80000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656853" y="3810405"/>
            <a:ext cx="1470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Nog vragen??</a:t>
            </a:r>
          </a:p>
        </p:txBody>
      </p:sp>
    </p:spTree>
    <p:extLst>
      <p:ext uri="{BB962C8B-B14F-4D97-AF65-F5344CB8AC3E}">
        <p14:creationId xmlns:p14="http://schemas.microsoft.com/office/powerpoint/2010/main" val="257055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64928"/>
            <a:ext cx="3776302" cy="1162050"/>
          </a:xfrm>
        </p:spPr>
        <p:txBody>
          <a:bodyPr>
            <a:noAutofit/>
          </a:bodyPr>
          <a:lstStyle/>
          <a:p>
            <a:r>
              <a:rPr lang="nl-NL" sz="4000" dirty="0">
                <a:solidFill>
                  <a:srgbClr val="800000"/>
                </a:solidFill>
              </a:rPr>
              <a:t>MODERNISME: </a:t>
            </a:r>
          </a:p>
        </p:txBody>
      </p:sp>
      <p:cxnSp>
        <p:nvCxnSpPr>
          <p:cNvPr id="27" name="Gebogen verbindingslijn 26"/>
          <p:cNvCxnSpPr/>
          <p:nvPr/>
        </p:nvCxnSpPr>
        <p:spPr>
          <a:xfrm rot="16200000" flipH="1">
            <a:off x="2982344" y="1508343"/>
            <a:ext cx="5261393" cy="4569264"/>
          </a:xfrm>
          <a:prstGeom prst="bentConnector3">
            <a:avLst>
              <a:gd name="adj1" fmla="val 99669"/>
            </a:avLst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bogen verbindingslijn 28"/>
          <p:cNvCxnSpPr/>
          <p:nvPr/>
        </p:nvCxnSpPr>
        <p:spPr>
          <a:xfrm rot="16200000" flipH="1">
            <a:off x="3780582" y="1470041"/>
            <a:ext cx="3884720" cy="3269192"/>
          </a:xfrm>
          <a:prstGeom prst="bentConnector3">
            <a:avLst>
              <a:gd name="adj1" fmla="val 98856"/>
            </a:avLst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bogen verbindingslijn 31"/>
          <p:cNvCxnSpPr/>
          <p:nvPr/>
        </p:nvCxnSpPr>
        <p:spPr>
          <a:xfrm>
            <a:off x="3872639" y="1162279"/>
            <a:ext cx="2544365" cy="1553928"/>
          </a:xfrm>
          <a:prstGeom prst="bentConnector3">
            <a:avLst>
              <a:gd name="adj1" fmla="val 42541"/>
            </a:avLst>
          </a:prstGeom>
          <a:ln w="57150" cmpd="sng">
            <a:solidFill>
              <a:srgbClr val="426A9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Gebogen verbindingslijn 32"/>
          <p:cNvCxnSpPr/>
          <p:nvPr/>
        </p:nvCxnSpPr>
        <p:spPr>
          <a:xfrm>
            <a:off x="3012538" y="1162279"/>
            <a:ext cx="3819459" cy="2896314"/>
          </a:xfrm>
          <a:prstGeom prst="bentConnector3">
            <a:avLst>
              <a:gd name="adj1" fmla="val 50000"/>
            </a:avLst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kstvak 34"/>
          <p:cNvSpPr txBox="1"/>
          <p:nvPr/>
        </p:nvSpPr>
        <p:spPr>
          <a:xfrm>
            <a:off x="5047744" y="2210356"/>
            <a:ext cx="1369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Vernieuwing </a:t>
            </a:r>
          </a:p>
        </p:txBody>
      </p:sp>
      <p:sp>
        <p:nvSpPr>
          <p:cNvPr id="37" name="Tekstvak 36"/>
          <p:cNvSpPr txBox="1"/>
          <p:nvPr/>
        </p:nvSpPr>
        <p:spPr>
          <a:xfrm>
            <a:off x="5485106" y="449030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Authenticiteit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5220378" y="5908351"/>
            <a:ext cx="2025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Utopie d.m.v. kunst </a:t>
            </a:r>
          </a:p>
        </p:txBody>
      </p:sp>
      <p:cxnSp>
        <p:nvCxnSpPr>
          <p:cNvPr id="50" name="Rechte verbindingslijn 49"/>
          <p:cNvCxnSpPr/>
          <p:nvPr/>
        </p:nvCxnSpPr>
        <p:spPr>
          <a:xfrm flipH="1">
            <a:off x="321162" y="1162278"/>
            <a:ext cx="3912340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kstvak 57"/>
          <p:cNvSpPr txBox="1"/>
          <p:nvPr/>
        </p:nvSpPr>
        <p:spPr>
          <a:xfrm>
            <a:off x="5150649" y="3539294"/>
            <a:ext cx="1266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Handschrift </a:t>
            </a:r>
          </a:p>
        </p:txBody>
      </p:sp>
      <p:pic>
        <p:nvPicPr>
          <p:cNvPr id="3" name="Afbeelding 2" descr="Schermafbeelding 2020-09-17 om 10.17.5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467580"/>
            <a:ext cx="2731310" cy="214342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57200" y="4611008"/>
            <a:ext cx="26212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dirty="0"/>
              <a:t>Compositie met rood, geel en blauw, 1927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386837" y="4923886"/>
            <a:ext cx="748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/>
              <a:t>40 x 52 cm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167863" y="2056467"/>
            <a:ext cx="1345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/>
              <a:t>Piet Mondriaan</a:t>
            </a:r>
          </a:p>
        </p:txBody>
      </p:sp>
    </p:spTree>
    <p:extLst>
      <p:ext uri="{BB962C8B-B14F-4D97-AF65-F5344CB8AC3E}">
        <p14:creationId xmlns:p14="http://schemas.microsoft.com/office/powerpoint/2010/main" val="365646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790" y="2827919"/>
            <a:ext cx="3571926" cy="1162050"/>
          </a:xfrm>
          <a:ln w="57150" cmpd="sng">
            <a:solidFill>
              <a:srgbClr val="426A9A"/>
            </a:solidFill>
          </a:ln>
        </p:spPr>
        <p:txBody>
          <a:bodyPr>
            <a:noAutofit/>
          </a:bodyPr>
          <a:lstStyle/>
          <a:p>
            <a:r>
              <a:rPr lang="nl-NL" sz="3200" dirty="0">
                <a:solidFill>
                  <a:srgbClr val="800000"/>
                </a:solidFill>
              </a:rPr>
              <a:t>ABSTRACT EXPRESSIONISME</a:t>
            </a:r>
          </a:p>
        </p:txBody>
      </p:sp>
      <p:pic>
        <p:nvPicPr>
          <p:cNvPr id="5" name="Tijdelijke aanduiding voor inhoud 4" descr="Schermafbeelding 2020-09-16 om 10.41.48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4442" y="923587"/>
            <a:ext cx="3380097" cy="5291897"/>
          </a:xfrm>
          <a:ln w="57150" cmpd="sng">
            <a:solidFill>
              <a:srgbClr val="426A9A"/>
            </a:solidFill>
          </a:ln>
        </p:spPr>
      </p:pic>
      <p:cxnSp>
        <p:nvCxnSpPr>
          <p:cNvPr id="4" name="Rechte verbindingslijn 3"/>
          <p:cNvCxnSpPr/>
          <p:nvPr/>
        </p:nvCxnSpPr>
        <p:spPr>
          <a:xfrm flipV="1">
            <a:off x="4116716" y="1956300"/>
            <a:ext cx="627726" cy="14526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>
            <a:stCxn id="2" idx="3"/>
          </p:cNvCxnSpPr>
          <p:nvPr/>
        </p:nvCxnSpPr>
        <p:spPr>
          <a:xfrm>
            <a:off x="4116716" y="3408944"/>
            <a:ext cx="6277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4116716" y="3408944"/>
            <a:ext cx="627726" cy="9416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4116716" y="3408944"/>
            <a:ext cx="627726" cy="20073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26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66322" y="273050"/>
            <a:ext cx="2802870" cy="5853113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400" b="1" dirty="0"/>
              <a:t>Expressie: </a:t>
            </a:r>
          </a:p>
          <a:p>
            <a:pPr marL="0" indent="0">
              <a:buNone/>
            </a:pPr>
            <a:r>
              <a:rPr lang="nl-NL" sz="2400" dirty="0"/>
              <a:t>Teruggaan naar de kern van hun gevoel 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b="1" dirty="0"/>
              <a:t>Abstraheren: </a:t>
            </a:r>
          </a:p>
          <a:p>
            <a:pPr marL="0" indent="0">
              <a:buNone/>
            </a:pPr>
            <a:r>
              <a:rPr lang="nl-NL" sz="2400" dirty="0"/>
              <a:t>Hoeft niet meer gelijk herkenbaar/begrijpelijk te zijn </a:t>
            </a:r>
          </a:p>
          <a:p>
            <a:pPr marL="0" indent="0">
              <a:buNone/>
            </a:pPr>
            <a:endParaRPr lang="nl-NL" sz="24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18378" y="2958513"/>
            <a:ext cx="3571926" cy="661339"/>
          </a:xfrm>
          <a:prstGeom prst="rect">
            <a:avLst/>
          </a:prstGeom>
          <a:ln w="57150" cmpd="sng">
            <a:solidFill>
              <a:srgbClr val="426A9A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dirty="0">
                <a:solidFill>
                  <a:srgbClr val="800000"/>
                </a:solidFill>
              </a:rPr>
              <a:t>GEDACHTEGOED</a:t>
            </a:r>
          </a:p>
        </p:txBody>
      </p:sp>
      <p:cxnSp>
        <p:nvCxnSpPr>
          <p:cNvPr id="9" name="Rechte verbindingslijn 8"/>
          <p:cNvCxnSpPr/>
          <p:nvPr/>
        </p:nvCxnSpPr>
        <p:spPr>
          <a:xfrm>
            <a:off x="3990304" y="3284833"/>
            <a:ext cx="145485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5445160" y="2175289"/>
            <a:ext cx="0" cy="20730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 flipH="1">
            <a:off x="5445160" y="2175289"/>
            <a:ext cx="3211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 flipH="1">
            <a:off x="5445160" y="4240191"/>
            <a:ext cx="3211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hthoek 7"/>
          <p:cNvSpPr/>
          <p:nvPr/>
        </p:nvSpPr>
        <p:spPr>
          <a:xfrm>
            <a:off x="5766322" y="1343130"/>
            <a:ext cx="2802870" cy="1614619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766322" y="3441073"/>
            <a:ext cx="2802870" cy="184385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674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89888"/>
            <a:ext cx="3008313" cy="1737312"/>
          </a:xfrm>
          <a:ln w="38100" cmpd="sng">
            <a:solidFill>
              <a:srgbClr val="426A9A"/>
            </a:solidFill>
          </a:ln>
        </p:spPr>
        <p:txBody>
          <a:bodyPr>
            <a:noAutofit/>
          </a:bodyPr>
          <a:lstStyle/>
          <a:p>
            <a:r>
              <a:rPr lang="nl-NL" sz="2800" dirty="0">
                <a:solidFill>
                  <a:srgbClr val="800000"/>
                </a:solidFill>
              </a:rPr>
              <a:t>KUNSTENAARS UIT HET ABSTRACT EXPRESSIONISME</a:t>
            </a:r>
            <a:br>
              <a:rPr lang="nl-NL" sz="2800" dirty="0"/>
            </a:br>
            <a:endParaRPr lang="nl-NL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4654399" y="566181"/>
            <a:ext cx="143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Mark </a:t>
            </a:r>
            <a:r>
              <a:rPr lang="nl-NL" b="1" dirty="0" err="1"/>
              <a:t>Rothko</a:t>
            </a:r>
            <a:r>
              <a:rPr lang="nl-NL" b="1" dirty="0"/>
              <a:t> 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4654399" y="3465923"/>
            <a:ext cx="166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Jackson </a:t>
            </a:r>
            <a:r>
              <a:rPr lang="nl-NL" b="1" dirty="0" err="1"/>
              <a:t>Pollock</a:t>
            </a:r>
            <a:endParaRPr lang="nl-NL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4654399" y="1074012"/>
            <a:ext cx="17053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Colourfield</a:t>
            </a:r>
            <a:r>
              <a:rPr lang="nl-NL" sz="1400" dirty="0"/>
              <a:t> </a:t>
            </a:r>
            <a:r>
              <a:rPr lang="nl-NL" sz="1400" dirty="0" err="1"/>
              <a:t>painting</a:t>
            </a:r>
            <a:r>
              <a:rPr lang="nl-NL" sz="1400" dirty="0"/>
              <a:t> </a:t>
            </a:r>
          </a:p>
          <a:p>
            <a:r>
              <a:rPr lang="nl-NL" sz="1400" dirty="0"/>
              <a:t>Monotone Kleurvlakken</a:t>
            </a:r>
          </a:p>
          <a:p>
            <a:endParaRPr lang="nl-NL" sz="1400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771185" y="3936676"/>
            <a:ext cx="11297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Action </a:t>
            </a:r>
            <a:r>
              <a:rPr lang="nl-NL" sz="1200" dirty="0" err="1"/>
              <a:t>Painting</a:t>
            </a:r>
            <a:r>
              <a:rPr lang="nl-NL" sz="1200" dirty="0"/>
              <a:t> </a:t>
            </a:r>
          </a:p>
          <a:p>
            <a:r>
              <a:rPr lang="nl-NL" sz="1200" dirty="0"/>
              <a:t>Grove toets </a:t>
            </a:r>
          </a:p>
          <a:p>
            <a:r>
              <a:rPr lang="nl-NL" sz="1200" dirty="0"/>
              <a:t>Groot formaat </a:t>
            </a:r>
          </a:p>
          <a:p>
            <a:endParaRPr lang="nl-NL" sz="1400" dirty="0"/>
          </a:p>
        </p:txBody>
      </p:sp>
      <p:sp>
        <p:nvSpPr>
          <p:cNvPr id="5" name="Tekstvak 4"/>
          <p:cNvSpPr txBox="1"/>
          <p:nvPr/>
        </p:nvSpPr>
        <p:spPr>
          <a:xfrm>
            <a:off x="6711966" y="2912357"/>
            <a:ext cx="2306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/>
              <a:t>White Cloud over  </a:t>
            </a:r>
            <a:r>
              <a:rPr lang="nl-NL" sz="1200" dirty="0" err="1"/>
              <a:t>Purple</a:t>
            </a:r>
            <a:r>
              <a:rPr lang="nl-NL" sz="1200" dirty="0"/>
              <a:t> </a:t>
            </a:r>
          </a:p>
          <a:p>
            <a:pPr algn="ctr"/>
            <a:r>
              <a:rPr lang="nl-NL" sz="1200" dirty="0"/>
              <a:t>     1995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065568" y="6014893"/>
            <a:ext cx="1693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100" dirty="0"/>
              <a:t>White Light</a:t>
            </a:r>
          </a:p>
          <a:p>
            <a:pPr algn="ctr"/>
            <a:r>
              <a:rPr lang="nl-NL" sz="1100" dirty="0"/>
              <a:t>1954</a:t>
            </a:r>
          </a:p>
        </p:txBody>
      </p:sp>
      <p:sp>
        <p:nvSpPr>
          <p:cNvPr id="9" name="Rechthoek 8"/>
          <p:cNvSpPr/>
          <p:nvPr/>
        </p:nvSpPr>
        <p:spPr>
          <a:xfrm>
            <a:off x="4464593" y="566181"/>
            <a:ext cx="2090036" cy="263105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4464593" y="3383837"/>
            <a:ext cx="2090036" cy="2631056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11"/>
          <p:cNvCxnSpPr>
            <a:endCxn id="9" idx="1"/>
          </p:cNvCxnSpPr>
          <p:nvPr/>
        </p:nvCxnSpPr>
        <p:spPr>
          <a:xfrm flipV="1">
            <a:off x="3465513" y="1881709"/>
            <a:ext cx="999080" cy="10306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>
            <a:stCxn id="2" idx="3"/>
            <a:endCxn id="10" idx="1"/>
          </p:cNvCxnSpPr>
          <p:nvPr/>
        </p:nvCxnSpPr>
        <p:spPr>
          <a:xfrm>
            <a:off x="3465513" y="3058544"/>
            <a:ext cx="999080" cy="16408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 descr="Schermafbeelding 2020-09-16 om 14.10.2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955" y="3560284"/>
            <a:ext cx="1928976" cy="2454609"/>
          </a:xfrm>
          <a:prstGeom prst="rect">
            <a:avLst/>
          </a:prstGeom>
        </p:spPr>
      </p:pic>
      <p:pic>
        <p:nvPicPr>
          <p:cNvPr id="17" name="Afbeelding 16" descr="Schermafbeelding 2020-09-16 om 17.29.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955" y="438428"/>
            <a:ext cx="1928976" cy="235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3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956300"/>
            <a:ext cx="2228884" cy="2219125"/>
          </a:xfrm>
          <a:ln w="57150" cmpd="sng">
            <a:solidFill>
              <a:srgbClr val="4F81BD"/>
            </a:solidFill>
          </a:ln>
        </p:spPr>
        <p:txBody>
          <a:bodyPr>
            <a:normAutofit fontScale="90000"/>
          </a:bodyPr>
          <a:lstStyle/>
          <a:p>
            <a:br>
              <a:rPr lang="nl-NL" sz="4000" dirty="0"/>
            </a:br>
            <a:r>
              <a:rPr lang="nl-NL" sz="4000" dirty="0">
                <a:solidFill>
                  <a:srgbClr val="800000"/>
                </a:solidFill>
              </a:rPr>
              <a:t>COBRA</a:t>
            </a:r>
            <a:br>
              <a:rPr lang="nl-NL" sz="4000" dirty="0"/>
            </a:br>
            <a:br>
              <a:rPr lang="nl-NL" sz="4000" dirty="0"/>
            </a:b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55418" y="906554"/>
            <a:ext cx="2102152" cy="4318617"/>
          </a:xfrm>
          <a:ln>
            <a:solidFill>
              <a:srgbClr val="426A9A"/>
            </a:solidFill>
          </a:ln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2000" dirty="0"/>
              <a:t>Experiment </a:t>
            </a:r>
          </a:p>
          <a:p>
            <a:pPr marL="0" lvl="0" indent="0">
              <a:buNone/>
            </a:pPr>
            <a:endParaRPr lang="nl-NL" sz="2000" dirty="0"/>
          </a:p>
          <a:p>
            <a:pPr marL="0" lvl="0" indent="0">
              <a:buNone/>
            </a:pPr>
            <a:r>
              <a:rPr lang="nl-NL" sz="2000" dirty="0"/>
              <a:t>Expressie </a:t>
            </a:r>
          </a:p>
          <a:p>
            <a:pPr marL="0" lv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Verzet tegen hetgeen wat ze kennen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Inspiratie voor kunst uit andere continenten  “primitivisme” 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3172412"/>
            <a:ext cx="2783619" cy="4691063"/>
          </a:xfrm>
        </p:spPr>
        <p:txBody>
          <a:bodyPr>
            <a:normAutofit/>
          </a:bodyPr>
          <a:lstStyle/>
          <a:p>
            <a:r>
              <a:rPr lang="nl-NL" sz="1100" dirty="0" err="1"/>
              <a:t>Copenhague</a:t>
            </a:r>
            <a:r>
              <a:rPr lang="nl-NL" sz="1100" dirty="0"/>
              <a:t> - Bruxelles - Amsterdam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853911" y="1251959"/>
            <a:ext cx="1259592" cy="369332"/>
          </a:xfrm>
          <a:prstGeom prst="rect">
            <a:avLst/>
          </a:prstGeom>
          <a:noFill/>
          <a:ln>
            <a:solidFill>
              <a:srgbClr val="426A9A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Karel Appel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5853911" y="4111551"/>
            <a:ext cx="1019856" cy="369332"/>
          </a:xfrm>
          <a:prstGeom prst="rect">
            <a:avLst/>
          </a:prstGeom>
          <a:noFill/>
          <a:ln>
            <a:solidFill>
              <a:srgbClr val="426A9A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Corneille</a:t>
            </a:r>
          </a:p>
        </p:txBody>
      </p:sp>
      <p:cxnSp>
        <p:nvCxnSpPr>
          <p:cNvPr id="9" name="Rechte verbindingslijn 8"/>
          <p:cNvCxnSpPr>
            <a:stCxn id="2" idx="3"/>
          </p:cNvCxnSpPr>
          <p:nvPr/>
        </p:nvCxnSpPr>
        <p:spPr>
          <a:xfrm>
            <a:off x="2686084" y="3065863"/>
            <a:ext cx="5547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 flipV="1">
            <a:off x="5357570" y="1407423"/>
            <a:ext cx="496341" cy="29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V="1">
            <a:off x="5357570" y="4330502"/>
            <a:ext cx="496341" cy="29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6925986" y="4174337"/>
            <a:ext cx="9696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Vogel en Kat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113503" y="1268923"/>
            <a:ext cx="1070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/>
              <a:t>Het zonnedier</a:t>
            </a:r>
          </a:p>
        </p:txBody>
      </p:sp>
      <p:pic>
        <p:nvPicPr>
          <p:cNvPr id="10" name="Afbeelding 9" descr="Schermafbeelding 2020-09-16 om 20.02.1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911" y="1621291"/>
            <a:ext cx="1686197" cy="2323591"/>
          </a:xfrm>
          <a:prstGeom prst="rect">
            <a:avLst/>
          </a:prstGeom>
        </p:spPr>
      </p:pic>
      <p:pic>
        <p:nvPicPr>
          <p:cNvPr id="12" name="Afbeelding 11" descr="Schermafbeelding 2020-09-16 om 19.59.17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911" y="4480883"/>
            <a:ext cx="1896354" cy="167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75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chermafbeelding 2020-09-17 om 10.23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517" y="0"/>
            <a:ext cx="6751509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207459" y="6289861"/>
            <a:ext cx="2839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Orange, Red, </a:t>
            </a:r>
            <a:r>
              <a:rPr lang="nl-NL" dirty="0" err="1"/>
              <a:t>Yellow</a:t>
            </a:r>
            <a:r>
              <a:rPr lang="nl-NL" dirty="0"/>
              <a:t>  - 1961</a:t>
            </a:r>
          </a:p>
        </p:txBody>
      </p:sp>
    </p:spTree>
    <p:extLst>
      <p:ext uri="{BB962C8B-B14F-4D97-AF65-F5344CB8AC3E}">
        <p14:creationId xmlns:p14="http://schemas.microsoft.com/office/powerpoint/2010/main" val="1884261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67E161-059D-414E-BD63-FD29CE412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F15596B-79D3-A146-8C52-20B814A2508B}"/>
              </a:ext>
            </a:extLst>
          </p:cNvPr>
          <p:cNvSpPr/>
          <p:nvPr/>
        </p:nvSpPr>
        <p:spPr>
          <a:xfrm>
            <a:off x="566057" y="6215618"/>
            <a:ext cx="7489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Karel Appel componist: </a:t>
            </a:r>
            <a:r>
              <a:rPr lang="nl-NL" dirty="0" err="1"/>
              <a:t>www.youtube.com</a:t>
            </a:r>
            <a:r>
              <a:rPr lang="nl-NL" dirty="0"/>
              <a:t>/</a:t>
            </a:r>
            <a:r>
              <a:rPr lang="nl-NL" dirty="0" err="1"/>
              <a:t>watch?v</a:t>
            </a:r>
            <a:r>
              <a:rPr lang="nl-NL" dirty="0"/>
              <a:t>=cS3zSE-Nbf0</a:t>
            </a:r>
          </a:p>
        </p:txBody>
      </p:sp>
      <p:pic>
        <p:nvPicPr>
          <p:cNvPr id="1026" name="Picture 2" descr="Ed van der Elsken – Karel Appel, componist (foto Eye Filmmuseum) – Rob  Scholte Museum">
            <a:extLst>
              <a:ext uri="{FF2B5EF4-FFF2-40B4-BE49-F238E27FC236}">
                <a16:creationId xmlns:a16="http://schemas.microsoft.com/office/drawing/2014/main" id="{2A0D994E-4A98-0741-9F4B-7F294769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1691"/>
            <a:ext cx="8018236" cy="567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5816" y="3058562"/>
            <a:ext cx="3008313" cy="1162050"/>
          </a:xfrm>
          <a:ln w="57150" cmpd="sng">
            <a:solidFill>
              <a:srgbClr val="426A9A"/>
            </a:solidFill>
          </a:ln>
        </p:spPr>
        <p:txBody>
          <a:bodyPr>
            <a:noAutofit/>
          </a:bodyPr>
          <a:lstStyle/>
          <a:p>
            <a:r>
              <a:rPr lang="nl-NL" sz="3600" dirty="0">
                <a:solidFill>
                  <a:srgbClr val="800000"/>
                </a:solidFill>
              </a:rPr>
              <a:t>MENTIMETER TIJD!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1306" y="1138559"/>
            <a:ext cx="3957664" cy="5016620"/>
          </a:xfrm>
          <a:ln>
            <a:solidFill>
              <a:srgbClr val="426A9A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Pak je telefoon! 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800" dirty="0"/>
              <a:t>Ga naar </a:t>
            </a:r>
          </a:p>
          <a:p>
            <a:pPr marL="0" indent="0">
              <a:buNone/>
            </a:pPr>
            <a:r>
              <a:rPr lang="nl-NL" sz="2800" dirty="0">
                <a:hlinkClick r:id="rId2"/>
              </a:rPr>
              <a:t>www.menti.com</a:t>
            </a: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r>
              <a:rPr lang="nl-NL" sz="2000" dirty="0"/>
              <a:t>Toets de cijfercode </a:t>
            </a:r>
            <a:r>
              <a:rPr lang="nl-NL" sz="2000" dirty="0" err="1"/>
              <a:t>zometeeen</a:t>
            </a:r>
            <a:r>
              <a:rPr lang="nl-NL" sz="2000" dirty="0"/>
              <a:t> in!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Voer je naam in!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 err="1"/>
              <a:t>Let’s</a:t>
            </a:r>
            <a:r>
              <a:rPr lang="nl-NL" sz="2000" dirty="0"/>
              <a:t> Play </a:t>
            </a:r>
            <a:r>
              <a:rPr lang="nl-NL" sz="2000" dirty="0">
                <a:sym typeface="Wingdings"/>
              </a:rPr>
              <a:t> </a:t>
            </a:r>
            <a:endParaRPr lang="nl-NL" sz="2000" dirty="0"/>
          </a:p>
        </p:txBody>
      </p:sp>
      <p:cxnSp>
        <p:nvCxnSpPr>
          <p:cNvPr id="6" name="Rechte verbindingslijn 5"/>
          <p:cNvCxnSpPr>
            <a:stCxn id="2" idx="3"/>
          </p:cNvCxnSpPr>
          <p:nvPr/>
        </p:nvCxnSpPr>
        <p:spPr>
          <a:xfrm>
            <a:off x="3334129" y="3639587"/>
            <a:ext cx="1467177" cy="72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026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Inspiratie.thmx</Template>
  <TotalTime>350</TotalTime>
  <Words>364</Words>
  <Application>Microsoft Macintosh PowerPoint</Application>
  <PresentationFormat>Diavoorstelling (4:3)</PresentationFormat>
  <Paragraphs>117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Office-thema</vt:lpstr>
      <vt:lpstr>KUA </vt:lpstr>
      <vt:lpstr>MODERNISME: </vt:lpstr>
      <vt:lpstr>ABSTRACT EXPRESSIONISME</vt:lpstr>
      <vt:lpstr>PowerPoint-presentatie</vt:lpstr>
      <vt:lpstr>KUNSTENAARS UIT HET ABSTRACT EXPRESSIONISME </vt:lpstr>
      <vt:lpstr> COBRA  </vt:lpstr>
      <vt:lpstr>PowerPoint-presentatie</vt:lpstr>
      <vt:lpstr>PowerPoint-presentatie</vt:lpstr>
      <vt:lpstr>MENTIMETER TIJD!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MENTIMETER TIJD</vt:lpstr>
      <vt:lpstr>ANDY WARHOL  Campbell’s Soup Can </vt:lpstr>
      <vt:lpstr>EINDE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Mandy Habets</cp:lastModifiedBy>
  <cp:revision>62</cp:revision>
  <dcterms:created xsi:type="dcterms:W3CDTF">2020-09-16T08:16:32Z</dcterms:created>
  <dcterms:modified xsi:type="dcterms:W3CDTF">2020-09-20T10:29:47Z</dcterms:modified>
</cp:coreProperties>
</file>